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notesMasterIdLst>
    <p:notesMasterId r:id="rId17"/>
  </p:notesMasterIdLst>
  <p:handoutMasterIdLst>
    <p:handoutMasterId r:id="rId18"/>
  </p:handoutMasterIdLst>
  <p:sldIdLst>
    <p:sldId id="256" r:id="rId5"/>
    <p:sldId id="257" r:id="rId6"/>
    <p:sldId id="258" r:id="rId7"/>
    <p:sldId id="259" r:id="rId8"/>
    <p:sldId id="260" r:id="rId9"/>
    <p:sldId id="261" r:id="rId10"/>
    <p:sldId id="262" r:id="rId11"/>
    <p:sldId id="268" r:id="rId12"/>
    <p:sldId id="263" r:id="rId13"/>
    <p:sldId id="265" r:id="rId14"/>
    <p:sldId id="267" r:id="rId15"/>
    <p:sldId id="266" r:id="rId16"/>
  </p:sldIdLst>
  <p:sldSz cx="12192000" cy="6858000"/>
  <p:notesSz cx="6858000" cy="9686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6B769-D2E4-354D-A308-9A17B0BA59FD}" v="1" dt="2024-04-23T13:26:36.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Heys" userId="S::kheys@heatonparkbury.com::6a59a839-6c79-42a9-9c08-6a8d5c50cb35" providerId="AD" clId="Web-{3196B769-D2E4-354D-A308-9A17B0BA59FD}"/>
    <pc:docChg chg="modSld addMainMaster delMainMaster">
      <pc:chgData name="Kate Heys" userId="S::kheys@heatonparkbury.com::6a59a839-6c79-42a9-9c08-6a8d5c50cb35" providerId="AD" clId="Web-{3196B769-D2E4-354D-A308-9A17B0BA59FD}" dt="2024-04-23T13:26:36.757" v="0"/>
      <pc:docMkLst>
        <pc:docMk/>
      </pc:docMkLst>
      <pc:sldChg chg="modSp mod modClrScheme chgLayout">
        <pc:chgData name="Kate Heys" userId="S::kheys@heatonparkbury.com::6a59a839-6c79-42a9-9c08-6a8d5c50cb35" providerId="AD" clId="Web-{3196B769-D2E4-354D-A308-9A17B0BA59FD}" dt="2024-04-23T13:26:36.757" v="0"/>
        <pc:sldMkLst>
          <pc:docMk/>
          <pc:sldMk cId="4005435532" sldId="256"/>
        </pc:sldMkLst>
        <pc:spChg chg="mod ord">
          <ac:chgData name="Kate Heys" userId="S::kheys@heatonparkbury.com::6a59a839-6c79-42a9-9c08-6a8d5c50cb35" providerId="AD" clId="Web-{3196B769-D2E4-354D-A308-9A17B0BA59FD}" dt="2024-04-23T13:26:36.757" v="0"/>
          <ac:spMkLst>
            <pc:docMk/>
            <pc:sldMk cId="4005435532" sldId="256"/>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4005435532" sldId="256"/>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1030591676" sldId="257"/>
        </pc:sldMkLst>
        <pc:spChg chg="mod ord">
          <ac:chgData name="Kate Heys" userId="S::kheys@heatonparkbury.com::6a59a839-6c79-42a9-9c08-6a8d5c50cb35" providerId="AD" clId="Web-{3196B769-D2E4-354D-A308-9A17B0BA59FD}" dt="2024-04-23T13:26:36.757" v="0"/>
          <ac:spMkLst>
            <pc:docMk/>
            <pc:sldMk cId="1030591676" sldId="257"/>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1030591676" sldId="257"/>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2744722406" sldId="258"/>
        </pc:sldMkLst>
        <pc:spChg chg="mod ord">
          <ac:chgData name="Kate Heys" userId="S::kheys@heatonparkbury.com::6a59a839-6c79-42a9-9c08-6a8d5c50cb35" providerId="AD" clId="Web-{3196B769-D2E4-354D-A308-9A17B0BA59FD}" dt="2024-04-23T13:26:36.757" v="0"/>
          <ac:spMkLst>
            <pc:docMk/>
            <pc:sldMk cId="2744722406" sldId="258"/>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2744722406" sldId="258"/>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3694792318" sldId="259"/>
        </pc:sldMkLst>
        <pc:spChg chg="mod ord">
          <ac:chgData name="Kate Heys" userId="S::kheys@heatonparkbury.com::6a59a839-6c79-42a9-9c08-6a8d5c50cb35" providerId="AD" clId="Web-{3196B769-D2E4-354D-A308-9A17B0BA59FD}" dt="2024-04-23T13:26:36.757" v="0"/>
          <ac:spMkLst>
            <pc:docMk/>
            <pc:sldMk cId="3694792318" sldId="259"/>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3694792318" sldId="259"/>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3237488167" sldId="260"/>
        </pc:sldMkLst>
        <pc:spChg chg="mod ord">
          <ac:chgData name="Kate Heys" userId="S::kheys@heatonparkbury.com::6a59a839-6c79-42a9-9c08-6a8d5c50cb35" providerId="AD" clId="Web-{3196B769-D2E4-354D-A308-9A17B0BA59FD}" dt="2024-04-23T13:26:36.757" v="0"/>
          <ac:spMkLst>
            <pc:docMk/>
            <pc:sldMk cId="3237488167" sldId="260"/>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3237488167" sldId="260"/>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2543294005" sldId="261"/>
        </pc:sldMkLst>
        <pc:spChg chg="mod ord">
          <ac:chgData name="Kate Heys" userId="S::kheys@heatonparkbury.com::6a59a839-6c79-42a9-9c08-6a8d5c50cb35" providerId="AD" clId="Web-{3196B769-D2E4-354D-A308-9A17B0BA59FD}" dt="2024-04-23T13:26:36.757" v="0"/>
          <ac:spMkLst>
            <pc:docMk/>
            <pc:sldMk cId="2543294005" sldId="261"/>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2543294005" sldId="261"/>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1883995700" sldId="262"/>
        </pc:sldMkLst>
        <pc:spChg chg="mod ord">
          <ac:chgData name="Kate Heys" userId="S::kheys@heatonparkbury.com::6a59a839-6c79-42a9-9c08-6a8d5c50cb35" providerId="AD" clId="Web-{3196B769-D2E4-354D-A308-9A17B0BA59FD}" dt="2024-04-23T13:26:36.757" v="0"/>
          <ac:spMkLst>
            <pc:docMk/>
            <pc:sldMk cId="1883995700" sldId="262"/>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1883995700" sldId="262"/>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4236510526" sldId="263"/>
        </pc:sldMkLst>
        <pc:spChg chg="mod ord">
          <ac:chgData name="Kate Heys" userId="S::kheys@heatonparkbury.com::6a59a839-6c79-42a9-9c08-6a8d5c50cb35" providerId="AD" clId="Web-{3196B769-D2E4-354D-A308-9A17B0BA59FD}" dt="2024-04-23T13:26:36.757" v="0"/>
          <ac:spMkLst>
            <pc:docMk/>
            <pc:sldMk cId="4236510526" sldId="263"/>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4236510526" sldId="263"/>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2118753770" sldId="265"/>
        </pc:sldMkLst>
        <pc:spChg chg="mod ord">
          <ac:chgData name="Kate Heys" userId="S::kheys@heatonparkbury.com::6a59a839-6c79-42a9-9c08-6a8d5c50cb35" providerId="AD" clId="Web-{3196B769-D2E4-354D-A308-9A17B0BA59FD}" dt="2024-04-23T13:26:36.757" v="0"/>
          <ac:spMkLst>
            <pc:docMk/>
            <pc:sldMk cId="2118753770" sldId="265"/>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2118753770" sldId="265"/>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2467972389" sldId="266"/>
        </pc:sldMkLst>
        <pc:spChg chg="mod ord">
          <ac:chgData name="Kate Heys" userId="S::kheys@heatonparkbury.com::6a59a839-6c79-42a9-9c08-6a8d5c50cb35" providerId="AD" clId="Web-{3196B769-D2E4-354D-A308-9A17B0BA59FD}" dt="2024-04-23T13:26:36.757" v="0"/>
          <ac:spMkLst>
            <pc:docMk/>
            <pc:sldMk cId="2467972389" sldId="266"/>
            <ac:spMk id="2" creationId="{00000000-0000-0000-0000-000000000000}"/>
          </ac:spMkLst>
        </pc:spChg>
        <pc:spChg chg="mod ord">
          <ac:chgData name="Kate Heys" userId="S::kheys@heatonparkbury.com::6a59a839-6c79-42a9-9c08-6a8d5c50cb35" providerId="AD" clId="Web-{3196B769-D2E4-354D-A308-9A17B0BA59FD}" dt="2024-04-23T13:26:36.757" v="0"/>
          <ac:spMkLst>
            <pc:docMk/>
            <pc:sldMk cId="2467972389" sldId="266"/>
            <ac:spMk id="3"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2555030692" sldId="267"/>
        </pc:sldMkLst>
        <pc:spChg chg="mod ord">
          <ac:chgData name="Kate Heys" userId="S::kheys@heatonparkbury.com::6a59a839-6c79-42a9-9c08-6a8d5c50cb35" providerId="AD" clId="Web-{3196B769-D2E4-354D-A308-9A17B0BA59FD}" dt="2024-04-23T13:26:36.757" v="0"/>
          <ac:spMkLst>
            <pc:docMk/>
            <pc:sldMk cId="2555030692" sldId="267"/>
            <ac:spMk id="5" creationId="{00000000-0000-0000-0000-000000000000}"/>
          </ac:spMkLst>
        </pc:spChg>
      </pc:sldChg>
      <pc:sldChg chg="modSp mod modClrScheme chgLayout">
        <pc:chgData name="Kate Heys" userId="S::kheys@heatonparkbury.com::6a59a839-6c79-42a9-9c08-6a8d5c50cb35" providerId="AD" clId="Web-{3196B769-D2E4-354D-A308-9A17B0BA59FD}" dt="2024-04-23T13:26:36.757" v="0"/>
        <pc:sldMkLst>
          <pc:docMk/>
          <pc:sldMk cId="2577850650" sldId="268"/>
        </pc:sldMkLst>
        <pc:spChg chg="mod ord">
          <ac:chgData name="Kate Heys" userId="S::kheys@heatonparkbury.com::6a59a839-6c79-42a9-9c08-6a8d5c50cb35" providerId="AD" clId="Web-{3196B769-D2E4-354D-A308-9A17B0BA59FD}" dt="2024-04-23T13:26:36.757" v="0"/>
          <ac:spMkLst>
            <pc:docMk/>
            <pc:sldMk cId="2577850650" sldId="268"/>
            <ac:spMk id="3" creationId="{00000000-0000-0000-0000-000000000000}"/>
          </ac:spMkLst>
        </pc:spChg>
      </pc:sldChg>
      <pc:sldMasterChg chg="del delSldLayout">
        <pc:chgData name="Kate Heys" userId="S::kheys@heatonparkbury.com::6a59a839-6c79-42a9-9c08-6a8d5c50cb35" providerId="AD" clId="Web-{3196B769-D2E4-354D-A308-9A17B0BA59FD}" dt="2024-04-23T13:26:36.757" v="0"/>
        <pc:sldMasterMkLst>
          <pc:docMk/>
          <pc:sldMasterMk cId="0" sldId="2147483648"/>
        </pc:sldMasterMkLst>
        <pc:sldLayoutChg chg="del">
          <pc:chgData name="Kate Heys" userId="S::kheys@heatonparkbury.com::6a59a839-6c79-42a9-9c08-6a8d5c50cb35" providerId="AD" clId="Web-{3196B769-D2E4-354D-A308-9A17B0BA59FD}" dt="2024-04-23T13:26:36.757" v="0"/>
          <pc:sldLayoutMkLst>
            <pc:docMk/>
            <pc:sldMasterMk cId="0" sldId="2147483648"/>
            <pc:sldLayoutMk cId="0" sldId="2147483649"/>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50"/>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51"/>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53"/>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54"/>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55"/>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57"/>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59"/>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0"/>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1"/>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2"/>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3"/>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4"/>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5"/>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6"/>
          </pc:sldLayoutMkLst>
        </pc:sldLayoutChg>
        <pc:sldLayoutChg chg="del">
          <pc:chgData name="Kate Heys" userId="S::kheys@heatonparkbury.com::6a59a839-6c79-42a9-9c08-6a8d5c50cb35" providerId="AD" clId="Web-{3196B769-D2E4-354D-A308-9A17B0BA59FD}" dt="2024-04-23T13:26:36.757" v="0"/>
          <pc:sldLayoutMkLst>
            <pc:docMk/>
            <pc:sldMasterMk cId="0" sldId="2147483648"/>
            <pc:sldLayoutMk cId="0" sldId="2147483667"/>
          </pc:sldLayoutMkLst>
        </pc:sldLayoutChg>
      </pc:sldMasterChg>
      <pc:sldMasterChg chg="add addSldLayout modSldLayout">
        <pc:chgData name="Kate Heys" userId="S::kheys@heatonparkbury.com::6a59a839-6c79-42a9-9c08-6a8d5c50cb35" providerId="AD" clId="Web-{3196B769-D2E4-354D-A308-9A17B0BA59FD}" dt="2024-04-23T13:26:36.757" v="0"/>
        <pc:sldMasterMkLst>
          <pc:docMk/>
          <pc:sldMasterMk cId="105752219" sldId="2147483668"/>
        </pc:sldMasterMkLst>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2608728861" sldId="2147483669"/>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2840603888" sldId="2147483670"/>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3257383258" sldId="2147483671"/>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4101075578" sldId="2147483672"/>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513133761" sldId="2147483673"/>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2644559144" sldId="2147483674"/>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166371612" sldId="2147483675"/>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1057731256" sldId="2147483676"/>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668231802" sldId="2147483677"/>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3748908724" sldId="2147483678"/>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3856728459" sldId="2147483679"/>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2805444935" sldId="2147483680"/>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1048492842" sldId="2147483681"/>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3032797755" sldId="2147483682"/>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3463567607" sldId="2147483683"/>
          </pc:sldLayoutMkLst>
        </pc:sldLayoutChg>
        <pc:sldLayoutChg chg="add mod replId">
          <pc:chgData name="Kate Heys" userId="S::kheys@heatonparkbury.com::6a59a839-6c79-42a9-9c08-6a8d5c50cb35" providerId="AD" clId="Web-{3196B769-D2E4-354D-A308-9A17B0BA59FD}" dt="2024-04-23T13:26:36.757" v="0"/>
          <pc:sldLayoutMkLst>
            <pc:docMk/>
            <pc:sldMasterMk cId="105752219" sldId="2147483668"/>
            <pc:sldLayoutMk cId="1228191225" sldId="2147483684"/>
          </pc:sldLayoutMkLst>
        </pc:sldLayoutChg>
      </pc:sldMasterChg>
    </pc:docChg>
  </pc:docChgLst>
  <pc:docChgLst>
    <pc:chgData name="Kate Heys" userId="S::kheys@heatonparkbury.com::6a59a839-6c79-42a9-9c08-6a8d5c50cb35" providerId="AD" clId="Web-{99E278EC-40B7-A308-EC81-2B94783FA273}"/>
    <pc:docChg chg="modSld">
      <pc:chgData name="Kate Heys" userId="S::kheys@heatonparkbury.com::6a59a839-6c79-42a9-9c08-6a8d5c50cb35" providerId="AD" clId="Web-{99E278EC-40B7-A308-EC81-2B94783FA273}" dt="2024-04-16T14:00:08.329" v="7"/>
      <pc:docMkLst>
        <pc:docMk/>
      </pc:docMkLst>
      <pc:sldChg chg="modSp">
        <pc:chgData name="Kate Heys" userId="S::kheys@heatonparkbury.com::6a59a839-6c79-42a9-9c08-6a8d5c50cb35" providerId="AD" clId="Web-{99E278EC-40B7-A308-EC81-2B94783FA273}" dt="2024-04-16T13:59:27.530" v="3" actId="20577"/>
        <pc:sldMkLst>
          <pc:docMk/>
          <pc:sldMk cId="3237488167" sldId="260"/>
        </pc:sldMkLst>
        <pc:spChg chg="mod">
          <ac:chgData name="Kate Heys" userId="S::kheys@heatonparkbury.com::6a59a839-6c79-42a9-9c08-6a8d5c50cb35" providerId="AD" clId="Web-{99E278EC-40B7-A308-EC81-2B94783FA273}" dt="2024-04-16T13:59:27.530" v="3" actId="20577"/>
          <ac:spMkLst>
            <pc:docMk/>
            <pc:sldMk cId="3237488167" sldId="260"/>
            <ac:spMk id="3" creationId="{00000000-0000-0000-0000-000000000000}"/>
          </ac:spMkLst>
        </pc:spChg>
      </pc:sldChg>
      <pc:sldChg chg="modNotes">
        <pc:chgData name="Kate Heys" userId="S::kheys@heatonparkbury.com::6a59a839-6c79-42a9-9c08-6a8d5c50cb35" providerId="AD" clId="Web-{99E278EC-40B7-A308-EC81-2B94783FA273}" dt="2024-04-16T14:00:08.329" v="7"/>
        <pc:sldMkLst>
          <pc:docMk/>
          <pc:sldMk cId="4236510526" sldId="2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028"/>
          </a:xfrm>
          <a:prstGeom prst="rect">
            <a:avLst/>
          </a:prstGeom>
        </p:spPr>
        <p:txBody>
          <a:bodyPr vert="horz" lIns="94528" tIns="47265" rIns="94528" bIns="47265" rtlCol="0"/>
          <a:lstStyle>
            <a:lvl1pPr algn="l">
              <a:defRPr sz="1300"/>
            </a:lvl1pPr>
          </a:lstStyle>
          <a:p>
            <a:endParaRPr lang="en-GB"/>
          </a:p>
        </p:txBody>
      </p:sp>
      <p:sp>
        <p:nvSpPr>
          <p:cNvPr id="3" name="Date Placeholder 2"/>
          <p:cNvSpPr>
            <a:spLocks noGrp="1"/>
          </p:cNvSpPr>
          <p:nvPr>
            <p:ph type="dt" sz="quarter" idx="1"/>
          </p:nvPr>
        </p:nvSpPr>
        <p:spPr>
          <a:xfrm>
            <a:off x="3884613" y="0"/>
            <a:ext cx="2971800" cy="486028"/>
          </a:xfrm>
          <a:prstGeom prst="rect">
            <a:avLst/>
          </a:prstGeom>
        </p:spPr>
        <p:txBody>
          <a:bodyPr vert="horz" lIns="94528" tIns="47265" rIns="94528" bIns="47265" rtlCol="0"/>
          <a:lstStyle>
            <a:lvl1pPr algn="r">
              <a:defRPr sz="1300"/>
            </a:lvl1pPr>
          </a:lstStyle>
          <a:p>
            <a:fld id="{FC9AE825-0026-4513-911D-5D8E522CA7DB}" type="datetimeFigureOut">
              <a:rPr lang="en-GB" smtClean="0"/>
              <a:t>23/04/2024</a:t>
            </a:fld>
            <a:endParaRPr lang="en-GB"/>
          </a:p>
        </p:txBody>
      </p:sp>
      <p:sp>
        <p:nvSpPr>
          <p:cNvPr id="4" name="Footer Placeholder 3"/>
          <p:cNvSpPr>
            <a:spLocks noGrp="1"/>
          </p:cNvSpPr>
          <p:nvPr>
            <p:ph type="ftr" sz="quarter" idx="2"/>
          </p:nvPr>
        </p:nvSpPr>
        <p:spPr>
          <a:xfrm>
            <a:off x="0" y="9200899"/>
            <a:ext cx="2971800" cy="486027"/>
          </a:xfrm>
          <a:prstGeom prst="rect">
            <a:avLst/>
          </a:prstGeom>
        </p:spPr>
        <p:txBody>
          <a:bodyPr vert="horz" lIns="94528" tIns="47265" rIns="94528" bIns="47265" rtlCol="0" anchor="b"/>
          <a:lstStyle>
            <a:lvl1pPr algn="l">
              <a:defRPr sz="1300"/>
            </a:lvl1pPr>
          </a:lstStyle>
          <a:p>
            <a:endParaRPr lang="en-GB"/>
          </a:p>
        </p:txBody>
      </p:sp>
      <p:sp>
        <p:nvSpPr>
          <p:cNvPr id="5" name="Slide Number Placeholder 4"/>
          <p:cNvSpPr>
            <a:spLocks noGrp="1"/>
          </p:cNvSpPr>
          <p:nvPr>
            <p:ph type="sldNum" sz="quarter" idx="3"/>
          </p:nvPr>
        </p:nvSpPr>
        <p:spPr>
          <a:xfrm>
            <a:off x="3884613" y="9200899"/>
            <a:ext cx="2971800" cy="486027"/>
          </a:xfrm>
          <a:prstGeom prst="rect">
            <a:avLst/>
          </a:prstGeom>
        </p:spPr>
        <p:txBody>
          <a:bodyPr vert="horz" lIns="94528" tIns="47265" rIns="94528" bIns="47265" rtlCol="0" anchor="b"/>
          <a:lstStyle>
            <a:lvl1pPr algn="r">
              <a:defRPr sz="1300"/>
            </a:lvl1pPr>
          </a:lstStyle>
          <a:p>
            <a:fld id="{DA574B7A-8AF8-4DE5-97FB-71FAD5ADCEA2}" type="slidenum">
              <a:rPr lang="en-GB" smtClean="0"/>
              <a:t>‹#›</a:t>
            </a:fld>
            <a:endParaRPr lang="en-GB"/>
          </a:p>
        </p:txBody>
      </p:sp>
    </p:spTree>
    <p:extLst>
      <p:ext uri="{BB962C8B-B14F-4D97-AF65-F5344CB8AC3E}">
        <p14:creationId xmlns:p14="http://schemas.microsoft.com/office/powerpoint/2010/main" val="328804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028"/>
          </a:xfrm>
          <a:prstGeom prst="rect">
            <a:avLst/>
          </a:prstGeom>
        </p:spPr>
        <p:txBody>
          <a:bodyPr vert="horz" lIns="94528" tIns="47265" rIns="94528" bIns="47265" rtlCol="0"/>
          <a:lstStyle>
            <a:lvl1pPr algn="l">
              <a:defRPr sz="1300"/>
            </a:lvl1pPr>
          </a:lstStyle>
          <a:p>
            <a:endParaRPr lang="en-GB"/>
          </a:p>
        </p:txBody>
      </p:sp>
      <p:sp>
        <p:nvSpPr>
          <p:cNvPr id="3" name="Date Placeholder 2"/>
          <p:cNvSpPr>
            <a:spLocks noGrp="1"/>
          </p:cNvSpPr>
          <p:nvPr>
            <p:ph type="dt" idx="1"/>
          </p:nvPr>
        </p:nvSpPr>
        <p:spPr>
          <a:xfrm>
            <a:off x="3884613" y="0"/>
            <a:ext cx="2971800" cy="486028"/>
          </a:xfrm>
          <a:prstGeom prst="rect">
            <a:avLst/>
          </a:prstGeom>
        </p:spPr>
        <p:txBody>
          <a:bodyPr vert="horz" lIns="94528" tIns="47265" rIns="94528" bIns="47265" rtlCol="0"/>
          <a:lstStyle>
            <a:lvl1pPr algn="r">
              <a:defRPr sz="1300"/>
            </a:lvl1pPr>
          </a:lstStyle>
          <a:p>
            <a:fld id="{C6BB0062-3824-4E50-830E-3C816242E124}" type="datetimeFigureOut">
              <a:rPr lang="en-GB" smtClean="0"/>
              <a:t>23/04/2024</a:t>
            </a:fld>
            <a:endParaRPr lang="en-GB"/>
          </a:p>
        </p:txBody>
      </p:sp>
      <p:sp>
        <p:nvSpPr>
          <p:cNvPr id="4" name="Slide Image Placeholder 3"/>
          <p:cNvSpPr>
            <a:spLocks noGrp="1" noRot="1" noChangeAspect="1"/>
          </p:cNvSpPr>
          <p:nvPr>
            <p:ph type="sldImg" idx="2"/>
          </p:nvPr>
        </p:nvSpPr>
        <p:spPr>
          <a:xfrm>
            <a:off x="523875" y="1211263"/>
            <a:ext cx="5811838" cy="3268662"/>
          </a:xfrm>
          <a:prstGeom prst="rect">
            <a:avLst/>
          </a:prstGeom>
          <a:noFill/>
          <a:ln w="12700">
            <a:solidFill>
              <a:prstClr val="black"/>
            </a:solidFill>
          </a:ln>
        </p:spPr>
        <p:txBody>
          <a:bodyPr vert="horz" lIns="94528" tIns="47265" rIns="94528" bIns="47265" rtlCol="0" anchor="ctr"/>
          <a:lstStyle/>
          <a:p>
            <a:endParaRPr lang="en-GB"/>
          </a:p>
        </p:txBody>
      </p:sp>
      <p:sp>
        <p:nvSpPr>
          <p:cNvPr id="5" name="Notes Placeholder 4"/>
          <p:cNvSpPr>
            <a:spLocks noGrp="1"/>
          </p:cNvSpPr>
          <p:nvPr>
            <p:ph type="body" sz="quarter" idx="3"/>
          </p:nvPr>
        </p:nvSpPr>
        <p:spPr>
          <a:xfrm>
            <a:off x="685800" y="4661833"/>
            <a:ext cx="5486400" cy="3814227"/>
          </a:xfrm>
          <a:prstGeom prst="rect">
            <a:avLst/>
          </a:prstGeom>
        </p:spPr>
        <p:txBody>
          <a:bodyPr vert="horz" lIns="94528" tIns="47265" rIns="94528" bIns="472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00899"/>
            <a:ext cx="2971800" cy="486027"/>
          </a:xfrm>
          <a:prstGeom prst="rect">
            <a:avLst/>
          </a:prstGeom>
        </p:spPr>
        <p:txBody>
          <a:bodyPr vert="horz" lIns="94528" tIns="47265" rIns="94528" bIns="47265" rtlCol="0" anchor="b"/>
          <a:lstStyle>
            <a:lvl1pPr algn="l">
              <a:defRPr sz="1300"/>
            </a:lvl1pPr>
          </a:lstStyle>
          <a:p>
            <a:endParaRPr lang="en-GB"/>
          </a:p>
        </p:txBody>
      </p:sp>
      <p:sp>
        <p:nvSpPr>
          <p:cNvPr id="7" name="Slide Number Placeholder 6"/>
          <p:cNvSpPr>
            <a:spLocks noGrp="1"/>
          </p:cNvSpPr>
          <p:nvPr>
            <p:ph type="sldNum" sz="quarter" idx="5"/>
          </p:nvPr>
        </p:nvSpPr>
        <p:spPr>
          <a:xfrm>
            <a:off x="3884613" y="9200899"/>
            <a:ext cx="2971800" cy="486027"/>
          </a:xfrm>
          <a:prstGeom prst="rect">
            <a:avLst/>
          </a:prstGeom>
        </p:spPr>
        <p:txBody>
          <a:bodyPr vert="horz" lIns="94528" tIns="47265" rIns="94528" bIns="47265" rtlCol="0" anchor="b"/>
          <a:lstStyle>
            <a:lvl1pPr algn="r">
              <a:defRPr sz="1300"/>
            </a:lvl1pPr>
          </a:lstStyle>
          <a:p>
            <a:fld id="{7ABCB7A9-C005-4A19-B627-007FC21323FD}" type="slidenum">
              <a:rPr lang="en-GB" smtClean="0"/>
              <a:t>‹#›</a:t>
            </a:fld>
            <a:endParaRPr lang="en-GB"/>
          </a:p>
        </p:txBody>
      </p:sp>
    </p:spTree>
    <p:extLst>
      <p:ext uri="{BB962C8B-B14F-4D97-AF65-F5344CB8AC3E}">
        <p14:creationId xmlns:p14="http://schemas.microsoft.com/office/powerpoint/2010/main" val="4162092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1</a:t>
            </a:fld>
            <a:endParaRPr lang="en-GB"/>
          </a:p>
        </p:txBody>
      </p:sp>
    </p:spTree>
    <p:extLst>
      <p:ext uri="{BB962C8B-B14F-4D97-AF65-F5344CB8AC3E}">
        <p14:creationId xmlns:p14="http://schemas.microsoft.com/office/powerpoint/2010/main" val="4066819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10</a:t>
            </a:fld>
            <a:endParaRPr lang="en-GB"/>
          </a:p>
        </p:txBody>
      </p:sp>
    </p:spTree>
    <p:extLst>
      <p:ext uri="{BB962C8B-B14F-4D97-AF65-F5344CB8AC3E}">
        <p14:creationId xmlns:p14="http://schemas.microsoft.com/office/powerpoint/2010/main" val="7046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11</a:t>
            </a:fld>
            <a:endParaRPr lang="en-GB"/>
          </a:p>
        </p:txBody>
      </p:sp>
    </p:spTree>
    <p:extLst>
      <p:ext uri="{BB962C8B-B14F-4D97-AF65-F5344CB8AC3E}">
        <p14:creationId xmlns:p14="http://schemas.microsoft.com/office/powerpoint/2010/main" val="150326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12</a:t>
            </a:fld>
            <a:endParaRPr lang="en-GB"/>
          </a:p>
        </p:txBody>
      </p:sp>
    </p:spTree>
    <p:extLst>
      <p:ext uri="{BB962C8B-B14F-4D97-AF65-F5344CB8AC3E}">
        <p14:creationId xmlns:p14="http://schemas.microsoft.com/office/powerpoint/2010/main" val="1824548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2</a:t>
            </a:fld>
            <a:endParaRPr lang="en-GB"/>
          </a:p>
        </p:txBody>
      </p:sp>
    </p:spTree>
    <p:extLst>
      <p:ext uri="{BB962C8B-B14F-4D97-AF65-F5344CB8AC3E}">
        <p14:creationId xmlns:p14="http://schemas.microsoft.com/office/powerpoint/2010/main" val="1531975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3</a:t>
            </a:fld>
            <a:endParaRPr lang="en-GB"/>
          </a:p>
        </p:txBody>
      </p:sp>
    </p:spTree>
    <p:extLst>
      <p:ext uri="{BB962C8B-B14F-4D97-AF65-F5344CB8AC3E}">
        <p14:creationId xmlns:p14="http://schemas.microsoft.com/office/powerpoint/2010/main" val="274378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4</a:t>
            </a:fld>
            <a:endParaRPr lang="en-GB"/>
          </a:p>
        </p:txBody>
      </p:sp>
    </p:spTree>
    <p:extLst>
      <p:ext uri="{BB962C8B-B14F-4D97-AF65-F5344CB8AC3E}">
        <p14:creationId xmlns:p14="http://schemas.microsoft.com/office/powerpoint/2010/main" val="3150508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5</a:t>
            </a:fld>
            <a:endParaRPr lang="en-GB"/>
          </a:p>
        </p:txBody>
      </p:sp>
    </p:spTree>
    <p:extLst>
      <p:ext uri="{BB962C8B-B14F-4D97-AF65-F5344CB8AC3E}">
        <p14:creationId xmlns:p14="http://schemas.microsoft.com/office/powerpoint/2010/main" val="299595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6</a:t>
            </a:fld>
            <a:endParaRPr lang="en-GB"/>
          </a:p>
        </p:txBody>
      </p:sp>
    </p:spTree>
    <p:extLst>
      <p:ext uri="{BB962C8B-B14F-4D97-AF65-F5344CB8AC3E}">
        <p14:creationId xmlns:p14="http://schemas.microsoft.com/office/powerpoint/2010/main" val="2671390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BCB7A9-C005-4A19-B627-007FC21323FD}" type="slidenum">
              <a:rPr lang="en-GB" smtClean="0"/>
              <a:t>7</a:t>
            </a:fld>
            <a:endParaRPr lang="en-GB"/>
          </a:p>
        </p:txBody>
      </p:sp>
    </p:spTree>
    <p:extLst>
      <p:ext uri="{BB962C8B-B14F-4D97-AF65-F5344CB8AC3E}">
        <p14:creationId xmlns:p14="http://schemas.microsoft.com/office/powerpoint/2010/main" val="338013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1.07-2.24       4.08 – 4.56</a:t>
            </a:r>
          </a:p>
        </p:txBody>
      </p:sp>
      <p:sp>
        <p:nvSpPr>
          <p:cNvPr id="4" name="Slide Number Placeholder 3"/>
          <p:cNvSpPr>
            <a:spLocks noGrp="1"/>
          </p:cNvSpPr>
          <p:nvPr>
            <p:ph type="sldNum" sz="quarter" idx="10"/>
          </p:nvPr>
        </p:nvSpPr>
        <p:spPr/>
        <p:txBody>
          <a:bodyPr/>
          <a:lstStyle/>
          <a:p>
            <a:fld id="{7ABCB7A9-C005-4A19-B627-007FC21323FD}" type="slidenum">
              <a:rPr lang="en-GB" smtClean="0"/>
              <a:t>8</a:t>
            </a:fld>
            <a:endParaRPr lang="en-GB"/>
          </a:p>
        </p:txBody>
      </p:sp>
    </p:spTree>
    <p:extLst>
      <p:ext uri="{BB962C8B-B14F-4D97-AF65-F5344CB8AC3E}">
        <p14:creationId xmlns:p14="http://schemas.microsoft.com/office/powerpoint/2010/main" val="4007501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Since the test was introduced in 2012 </a:t>
            </a:r>
            <a:r>
              <a:rPr lang="en-GB" baseline="0" dirty="0"/>
              <a:t>the pass mark has been 32 out of 40. The government doesn’t tell us what the pass mark is until we have submitted the results. </a:t>
            </a:r>
            <a:r>
              <a:rPr lang="en-GB" dirty="0"/>
              <a:t>Due</a:t>
            </a:r>
            <a:r>
              <a:rPr lang="en-GB" baseline="0" dirty="0"/>
              <a:t> to the higher demands of the curriculum, the pass mark </a:t>
            </a:r>
            <a:r>
              <a:rPr lang="en-GB" dirty="0"/>
              <a:t>may</a:t>
            </a:r>
            <a:r>
              <a:rPr lang="en-GB" baseline="0" dirty="0"/>
              <a:t> go up.</a:t>
            </a:r>
            <a:endParaRPr lang="en-GB" dirty="0"/>
          </a:p>
        </p:txBody>
      </p:sp>
      <p:sp>
        <p:nvSpPr>
          <p:cNvPr id="4" name="Slide Number Placeholder 3"/>
          <p:cNvSpPr>
            <a:spLocks noGrp="1"/>
          </p:cNvSpPr>
          <p:nvPr>
            <p:ph type="sldNum" sz="quarter" idx="10"/>
          </p:nvPr>
        </p:nvSpPr>
        <p:spPr/>
        <p:txBody>
          <a:bodyPr/>
          <a:lstStyle/>
          <a:p>
            <a:fld id="{7ABCB7A9-C005-4A19-B627-007FC21323FD}" type="slidenum">
              <a:rPr lang="en-GB" smtClean="0"/>
              <a:t>9</a:t>
            </a:fld>
            <a:endParaRPr lang="en-GB"/>
          </a:p>
        </p:txBody>
      </p:sp>
    </p:spTree>
    <p:extLst>
      <p:ext uri="{BB962C8B-B14F-4D97-AF65-F5344CB8AC3E}">
        <p14:creationId xmlns:p14="http://schemas.microsoft.com/office/powerpoint/2010/main" val="138515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8728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890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6728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5444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8492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32797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463567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2819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4060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5738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4101075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1313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4455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637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05773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823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752219"/>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atonparkprimary.co.uk/year-groups/year-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www.phonicsplay.co.uk/" TargetMode="External"/><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home.oxfordowl.co.uk/preparing-for-the-phonics-screening-check/" TargetMode="External"/><Relationship Id="rId4" Type="http://schemas.openxmlformats.org/officeDocument/2006/relationships/hyperlink" Target="http://www.letters-and-sound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publications/phonics-screening-check-sample-materials-and-training-vide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6719"/>
            <a:ext cx="7766936" cy="1646302"/>
          </a:xfrm>
        </p:spPr>
        <p:txBody>
          <a:bodyPr/>
          <a:lstStyle/>
          <a:p>
            <a:pPr algn="ctr"/>
            <a:r>
              <a:rPr lang="en-GB" sz="6600" dirty="0"/>
              <a:t>Phonics Screening Check</a:t>
            </a:r>
          </a:p>
        </p:txBody>
      </p:sp>
      <p:sp>
        <p:nvSpPr>
          <p:cNvPr id="3" name="Subtitle 2"/>
          <p:cNvSpPr>
            <a:spLocks noGrp="1"/>
          </p:cNvSpPr>
          <p:nvPr>
            <p:ph type="subTitle" idx="1"/>
          </p:nvPr>
        </p:nvSpPr>
        <p:spPr>
          <a:xfrm>
            <a:off x="508261" y="2717692"/>
            <a:ext cx="7766936" cy="1096899"/>
          </a:xfrm>
        </p:spPr>
        <p:txBody>
          <a:bodyPr>
            <a:normAutofit/>
          </a:bodyPr>
          <a:lstStyle/>
          <a:p>
            <a:r>
              <a:rPr lang="en-GB" sz="2800" dirty="0"/>
              <a:t>Information for Parents/Carers </a:t>
            </a:r>
          </a:p>
        </p:txBody>
      </p:sp>
      <p:pic>
        <p:nvPicPr>
          <p:cNvPr id="4" name="Picture 3"/>
          <p:cNvPicPr>
            <a:picLocks noChangeAspect="1"/>
          </p:cNvPicPr>
          <p:nvPr/>
        </p:nvPicPr>
        <p:blipFill>
          <a:blip r:embed="rId3"/>
          <a:stretch>
            <a:fillRect/>
          </a:stretch>
        </p:blipFill>
        <p:spPr>
          <a:xfrm>
            <a:off x="374919" y="3925911"/>
            <a:ext cx="3510696" cy="2629633"/>
          </a:xfrm>
          <a:prstGeom prst="rect">
            <a:avLst/>
          </a:prstGeom>
        </p:spPr>
      </p:pic>
      <p:pic>
        <p:nvPicPr>
          <p:cNvPr id="6" name="Picture 5"/>
          <p:cNvPicPr>
            <a:picLocks noChangeAspect="1"/>
          </p:cNvPicPr>
          <p:nvPr/>
        </p:nvPicPr>
        <p:blipFill rotWithShape="1">
          <a:blip r:embed="rId4"/>
          <a:srcRect l="5977" t="27597" r="3179" b="4659"/>
          <a:stretch/>
        </p:blipFill>
        <p:spPr>
          <a:xfrm>
            <a:off x="9158068" y="3925911"/>
            <a:ext cx="2630659" cy="2803727"/>
          </a:xfrm>
          <a:prstGeom prst="rect">
            <a:avLst/>
          </a:prstGeom>
        </p:spPr>
      </p:pic>
    </p:spTree>
    <p:extLst>
      <p:ext uri="{BB962C8B-B14F-4D97-AF65-F5344CB8AC3E}">
        <p14:creationId xmlns:p14="http://schemas.microsoft.com/office/powerpoint/2010/main" val="400543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help your child?</a:t>
            </a:r>
          </a:p>
        </p:txBody>
      </p:sp>
      <p:sp>
        <p:nvSpPr>
          <p:cNvPr id="3" name="Content Placeholder 2"/>
          <p:cNvSpPr>
            <a:spLocks noGrp="1"/>
          </p:cNvSpPr>
          <p:nvPr>
            <p:ph idx="1"/>
          </p:nvPr>
        </p:nvSpPr>
        <p:spPr>
          <a:xfrm>
            <a:off x="677334" y="1497980"/>
            <a:ext cx="8596668" cy="4823307"/>
          </a:xfrm>
        </p:spPr>
        <p:txBody>
          <a:bodyPr>
            <a:normAutofit/>
          </a:bodyPr>
          <a:lstStyle/>
          <a:p>
            <a:r>
              <a:rPr lang="en-GB" sz="2400" dirty="0"/>
              <a:t>There are a number of things that parents can do to support early reading development: </a:t>
            </a:r>
          </a:p>
          <a:p>
            <a:r>
              <a:rPr lang="en-GB" sz="2400" dirty="0"/>
              <a:t>Let your child see you enjoy reading yourself. They are influenced by you and what you do! </a:t>
            </a:r>
          </a:p>
          <a:p>
            <a:r>
              <a:rPr lang="en-GB" sz="2400" dirty="0"/>
              <a:t>Immerse your child in a love of reading. </a:t>
            </a:r>
          </a:p>
          <a:p>
            <a:r>
              <a:rPr lang="en-GB" sz="2400" dirty="0"/>
              <a:t>Make time for your child to read their school book to you every day.</a:t>
            </a:r>
          </a:p>
          <a:p>
            <a:r>
              <a:rPr lang="en-GB" sz="2400" dirty="0"/>
              <a:t>With all books, encourage your child to ‘sound out’ unfamiliar words and then blend from left to right.</a:t>
            </a:r>
          </a:p>
          <a:p>
            <a:r>
              <a:rPr lang="en-GB" sz="2400" dirty="0">
                <a:solidFill>
                  <a:srgbClr val="FF0000"/>
                </a:solidFill>
              </a:rPr>
              <a:t>Please do the Nonsense Nan work every day. </a:t>
            </a:r>
          </a:p>
        </p:txBody>
      </p:sp>
    </p:spTree>
    <p:extLst>
      <p:ext uri="{BB962C8B-B14F-4D97-AF65-F5344CB8AC3E}">
        <p14:creationId xmlns:p14="http://schemas.microsoft.com/office/powerpoint/2010/main" val="2118753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2775" y="312737"/>
            <a:ext cx="9051322" cy="5464607"/>
          </a:xfrm>
        </p:spPr>
        <p:txBody>
          <a:bodyPr>
            <a:normAutofit/>
          </a:bodyPr>
          <a:lstStyle/>
          <a:p>
            <a:r>
              <a:rPr lang="en-GB" sz="2800" dirty="0"/>
              <a:t>Nonsense Nan</a:t>
            </a:r>
          </a:p>
          <a:p>
            <a:pPr marL="0" indent="0">
              <a:buNone/>
            </a:pPr>
            <a:endParaRPr lang="en-GB" sz="2800" dirty="0"/>
          </a:p>
          <a:p>
            <a:pPr marL="0" indent="0">
              <a:buNone/>
            </a:pPr>
            <a:r>
              <a:rPr lang="en-GB" sz="2800" dirty="0"/>
              <a:t>In school we use the scheme Super Sonic Phonics to teach phonics. </a:t>
            </a:r>
          </a:p>
          <a:p>
            <a:pPr marL="0" indent="0">
              <a:buNone/>
            </a:pPr>
            <a:r>
              <a:rPr lang="en-GB" sz="2800" dirty="0"/>
              <a:t>On the school website (under Year 1) there are lots of practise papers for the screening check for you to do at home with your child. </a:t>
            </a:r>
          </a:p>
          <a:p>
            <a:pPr marL="0" indent="0">
              <a:buNone/>
            </a:pPr>
            <a:r>
              <a:rPr lang="en-GB" sz="2800" dirty="0"/>
              <a:t>You don’t need to print anything off – just open </a:t>
            </a:r>
          </a:p>
          <a:p>
            <a:pPr marL="0" indent="0">
              <a:buNone/>
            </a:pPr>
            <a:r>
              <a:rPr lang="en-GB" sz="2800" dirty="0"/>
              <a:t>up the link and have a go at reading the words.</a:t>
            </a:r>
          </a:p>
          <a:p>
            <a:pPr marL="0" indent="0">
              <a:buNone/>
            </a:pPr>
            <a:r>
              <a:rPr lang="en-GB" sz="2800" dirty="0">
                <a:hlinkClick r:id="rId3"/>
              </a:rPr>
              <a:t>https://heatonparkprimary.co.uk/year-groups/year-1/</a:t>
            </a:r>
            <a:endParaRPr lang="en-GB" sz="2800" dirty="0"/>
          </a:p>
          <a:p>
            <a:pPr marL="0" indent="0">
              <a:buNone/>
            </a:pPr>
            <a:endParaRPr lang="en-GB" sz="2800" dirty="0"/>
          </a:p>
        </p:txBody>
      </p:sp>
      <p:sp>
        <p:nvSpPr>
          <p:cNvPr id="10" name="AutoShape 4" descr="Image result for cartoon robot"/>
          <p:cNvSpPr>
            <a:spLocks noChangeAspect="1" noChangeArrowheads="1"/>
          </p:cNvSpPr>
          <p:nvPr/>
        </p:nvSpPr>
        <p:spPr bwMode="auto">
          <a:xfrm>
            <a:off x="702279" y="3179308"/>
            <a:ext cx="4029377" cy="402939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6" descr="Image result for cartoon rob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 name="Picture 1"/>
          <p:cNvPicPr>
            <a:picLocks noChangeAspect="1"/>
          </p:cNvPicPr>
          <p:nvPr/>
        </p:nvPicPr>
        <p:blipFill>
          <a:blip r:embed="rId4"/>
          <a:stretch>
            <a:fillRect/>
          </a:stretch>
        </p:blipFill>
        <p:spPr>
          <a:xfrm>
            <a:off x="9366439" y="4170217"/>
            <a:ext cx="2709130" cy="2428875"/>
          </a:xfrm>
          <a:prstGeom prst="rect">
            <a:avLst/>
          </a:prstGeom>
        </p:spPr>
      </p:pic>
    </p:spTree>
    <p:extLst>
      <p:ext uri="{BB962C8B-B14F-4D97-AF65-F5344CB8AC3E}">
        <p14:creationId xmlns:p14="http://schemas.microsoft.com/office/powerpoint/2010/main" val="2555030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618" y="293914"/>
            <a:ext cx="8596668" cy="1320800"/>
          </a:xfrm>
        </p:spPr>
        <p:txBody>
          <a:bodyPr/>
          <a:lstStyle/>
          <a:p>
            <a:r>
              <a:rPr lang="en-GB" dirty="0"/>
              <a:t>Resources you can use at home:</a:t>
            </a:r>
          </a:p>
        </p:txBody>
      </p:sp>
      <p:sp>
        <p:nvSpPr>
          <p:cNvPr id="3" name="Content Placeholder 2"/>
          <p:cNvSpPr>
            <a:spLocks noGrp="1"/>
          </p:cNvSpPr>
          <p:nvPr>
            <p:ph idx="1"/>
          </p:nvPr>
        </p:nvSpPr>
        <p:spPr>
          <a:xfrm>
            <a:off x="677334" y="1164771"/>
            <a:ext cx="9451404" cy="5249883"/>
          </a:xfrm>
        </p:spPr>
        <p:txBody>
          <a:bodyPr>
            <a:normAutofit fontScale="92500" lnSpcReduction="20000"/>
          </a:bodyPr>
          <a:lstStyle/>
          <a:p>
            <a:pPr marL="0" indent="0">
              <a:buNone/>
            </a:pPr>
            <a:r>
              <a:rPr lang="en-GB" sz="2400" b="1" u="sng" dirty="0">
                <a:solidFill>
                  <a:srgbClr val="92D050"/>
                </a:solidFill>
              </a:rPr>
              <a:t>WEBSITES </a:t>
            </a:r>
          </a:p>
          <a:p>
            <a:r>
              <a:rPr lang="en-GB" sz="2400" b="1" dirty="0">
                <a:solidFill>
                  <a:schemeClr val="tx1"/>
                </a:solidFill>
                <a:hlinkClick r:id="rId3"/>
              </a:rPr>
              <a:t>www.phonicsplay.co.uk</a:t>
            </a:r>
            <a:r>
              <a:rPr lang="en-GB" sz="2400" b="1" dirty="0">
                <a:solidFill>
                  <a:schemeClr val="tx1"/>
                </a:solidFill>
              </a:rPr>
              <a:t>  (14 day free trial available or £6 for 1 year)</a:t>
            </a:r>
          </a:p>
          <a:p>
            <a:endParaRPr lang="en-GB" sz="2400" dirty="0"/>
          </a:p>
          <a:p>
            <a:r>
              <a:rPr lang="en-GB" sz="2400" dirty="0"/>
              <a:t>    </a:t>
            </a:r>
            <a:r>
              <a:rPr lang="en-GB" sz="2400" b="1" dirty="0">
                <a:hlinkClick r:id="rId4"/>
              </a:rPr>
              <a:t>http://www.letters-and-sounds.com/</a:t>
            </a:r>
            <a:r>
              <a:rPr lang="en-GB" sz="2400" b="1" dirty="0"/>
              <a:t> (Free printable resources)</a:t>
            </a:r>
          </a:p>
          <a:p>
            <a:endParaRPr lang="en-GB" sz="2400" b="1" dirty="0"/>
          </a:p>
          <a:p>
            <a:r>
              <a:rPr lang="en-GB" sz="2400" b="1" dirty="0">
                <a:hlinkClick r:id="rId5"/>
              </a:rPr>
              <a:t>https://home.oxfordowl.co.uk/preparing-for-the-phonics-screening-check/</a:t>
            </a:r>
            <a:r>
              <a:rPr lang="en-GB" sz="2400" b="1" dirty="0"/>
              <a:t> (Lots of information) </a:t>
            </a:r>
          </a:p>
          <a:p>
            <a:pPr marL="0" indent="0">
              <a:buNone/>
            </a:pPr>
            <a:endParaRPr lang="en-GB" sz="2400" b="1" u="sng" dirty="0"/>
          </a:p>
          <a:p>
            <a:pPr marL="0" indent="0">
              <a:buNone/>
            </a:pPr>
            <a:endParaRPr lang="en-GB" sz="2400" b="1" u="sng" dirty="0"/>
          </a:p>
          <a:p>
            <a:pPr marL="0" indent="0">
              <a:buNone/>
            </a:pPr>
            <a:r>
              <a:rPr lang="en-GB" sz="2400" b="1" u="sng" dirty="0"/>
              <a:t>BOOKS</a:t>
            </a:r>
          </a:p>
          <a:p>
            <a:r>
              <a:rPr lang="en-GB" sz="2400" dirty="0"/>
              <a:t>   </a:t>
            </a:r>
            <a:r>
              <a:rPr lang="en-GB" sz="2400" u="sng" dirty="0"/>
              <a:t>My phonics kit </a:t>
            </a:r>
            <a:r>
              <a:rPr lang="en-GB" sz="2400" dirty="0"/>
              <a:t>(Oxford Reading Tree, £6.49 Amazon)</a:t>
            </a:r>
          </a:p>
          <a:p>
            <a:pPr marL="0" indent="0">
              <a:buNone/>
            </a:pPr>
            <a:endParaRPr lang="en-GB" sz="2400" dirty="0"/>
          </a:p>
          <a:p>
            <a:r>
              <a:rPr lang="en-GB" sz="2400" dirty="0"/>
              <a:t>  </a:t>
            </a:r>
            <a:r>
              <a:rPr lang="en-GB" sz="2400" u="sng" dirty="0"/>
              <a:t>Phonics Screening Check   (</a:t>
            </a:r>
            <a:r>
              <a:rPr lang="en-GB" sz="2400" dirty="0"/>
              <a:t>Scholastic, Amazon £6.99)</a:t>
            </a:r>
          </a:p>
          <a:p>
            <a:pPr marL="0" indent="0">
              <a:buNone/>
            </a:pPr>
            <a:endParaRPr lang="en-GB" sz="2400" dirty="0"/>
          </a:p>
          <a:p>
            <a:endParaRPr lang="en-GB" dirty="0"/>
          </a:p>
        </p:txBody>
      </p:sp>
      <p:pic>
        <p:nvPicPr>
          <p:cNvPr id="4" name="Picture 3"/>
          <p:cNvPicPr>
            <a:picLocks noChangeAspect="1"/>
          </p:cNvPicPr>
          <p:nvPr/>
        </p:nvPicPr>
        <p:blipFill>
          <a:blip r:embed="rId6"/>
          <a:stretch>
            <a:fillRect/>
          </a:stretch>
        </p:blipFill>
        <p:spPr>
          <a:xfrm>
            <a:off x="10149892" y="2207419"/>
            <a:ext cx="1905000" cy="2047875"/>
          </a:xfrm>
          <a:prstGeom prst="rect">
            <a:avLst/>
          </a:prstGeom>
        </p:spPr>
      </p:pic>
      <p:cxnSp>
        <p:nvCxnSpPr>
          <p:cNvPr id="6" name="Straight Arrow Connector 5"/>
          <p:cNvCxnSpPr/>
          <p:nvPr/>
        </p:nvCxnSpPr>
        <p:spPr>
          <a:xfrm flipV="1">
            <a:off x="7439891" y="3698422"/>
            <a:ext cx="2688847" cy="965257"/>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781800" y="5377543"/>
            <a:ext cx="2786743" cy="381000"/>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7"/>
          <a:stretch>
            <a:fillRect/>
          </a:stretch>
        </p:blipFill>
        <p:spPr>
          <a:xfrm>
            <a:off x="9858807" y="4663679"/>
            <a:ext cx="1590675" cy="2162175"/>
          </a:xfrm>
          <a:prstGeom prst="rect">
            <a:avLst/>
          </a:prstGeom>
        </p:spPr>
      </p:pic>
    </p:spTree>
    <p:extLst>
      <p:ext uri="{BB962C8B-B14F-4D97-AF65-F5344CB8AC3E}">
        <p14:creationId xmlns:p14="http://schemas.microsoft.com/office/powerpoint/2010/main" val="246797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Phonics?</a:t>
            </a:r>
          </a:p>
        </p:txBody>
      </p:sp>
      <p:sp>
        <p:nvSpPr>
          <p:cNvPr id="3" name="Content Placeholder 2"/>
          <p:cNvSpPr>
            <a:spLocks noGrp="1"/>
          </p:cNvSpPr>
          <p:nvPr>
            <p:ph idx="1"/>
          </p:nvPr>
        </p:nvSpPr>
        <p:spPr>
          <a:xfrm>
            <a:off x="677334" y="1484728"/>
            <a:ext cx="8596668" cy="4756415"/>
          </a:xfrm>
        </p:spPr>
        <p:txBody>
          <a:bodyPr>
            <a:noAutofit/>
          </a:bodyPr>
          <a:lstStyle/>
          <a:p>
            <a:r>
              <a:rPr lang="en-GB" sz="2800" dirty="0"/>
              <a:t>Using phonics is a way of teaching children to read quickly and skilfully. Children are taught how to recognise sounds that each individual letter makes and also to identify the sounds that different combinations of letters make such as ‘</a:t>
            </a:r>
            <a:r>
              <a:rPr lang="en-GB" sz="2800" dirty="0" err="1"/>
              <a:t>sh</a:t>
            </a:r>
            <a:r>
              <a:rPr lang="en-GB" sz="2800" dirty="0"/>
              <a:t>’ and ‘</a:t>
            </a:r>
            <a:r>
              <a:rPr lang="en-GB" sz="2800" dirty="0" err="1"/>
              <a:t>oo</a:t>
            </a:r>
            <a:r>
              <a:rPr lang="en-GB" sz="2800" dirty="0"/>
              <a:t>’.  </a:t>
            </a:r>
          </a:p>
          <a:p>
            <a:r>
              <a:rPr lang="en-GB" sz="2800" dirty="0"/>
              <a:t> Children are taught to read by breaking down words into separate sounds or ‘phonemes’. They are then taught how to blend these sounds together to read the whole word.</a:t>
            </a:r>
          </a:p>
        </p:txBody>
      </p:sp>
    </p:spTree>
    <p:extLst>
      <p:ext uri="{BB962C8B-B14F-4D97-AF65-F5344CB8AC3E}">
        <p14:creationId xmlns:p14="http://schemas.microsoft.com/office/powerpoint/2010/main" val="103059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Phonics?</a:t>
            </a:r>
          </a:p>
        </p:txBody>
      </p:sp>
      <p:sp>
        <p:nvSpPr>
          <p:cNvPr id="3" name="Content Placeholder 2"/>
          <p:cNvSpPr>
            <a:spLocks noGrp="1"/>
          </p:cNvSpPr>
          <p:nvPr>
            <p:ph idx="1"/>
          </p:nvPr>
        </p:nvSpPr>
        <p:spPr>
          <a:xfrm>
            <a:off x="584569" y="1378711"/>
            <a:ext cx="8596668" cy="4789860"/>
          </a:xfrm>
        </p:spPr>
        <p:txBody>
          <a:bodyPr>
            <a:noAutofit/>
          </a:bodyPr>
          <a:lstStyle/>
          <a:p>
            <a:r>
              <a:rPr lang="en-GB" sz="2800" dirty="0"/>
              <a:t>Research shows that when phonics is taught in a structured way, starting with the easiest sounds and progressing through to more complex sounds, it is the most effective way of teaching children to read. </a:t>
            </a:r>
          </a:p>
          <a:p>
            <a:r>
              <a:rPr lang="en-GB" sz="2800" dirty="0"/>
              <a:t>Almost all children who receive good teaching of phonics will learn the skills they need to tackle new words. They can then go onto read any kind of text fluently and confidently and for enjoyment.  </a:t>
            </a:r>
          </a:p>
        </p:txBody>
      </p:sp>
    </p:spTree>
    <p:extLst>
      <p:ext uri="{BB962C8B-B14F-4D97-AF65-F5344CB8AC3E}">
        <p14:creationId xmlns:p14="http://schemas.microsoft.com/office/powerpoint/2010/main" val="274472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phonics screening check?</a:t>
            </a:r>
          </a:p>
        </p:txBody>
      </p:sp>
      <p:sp>
        <p:nvSpPr>
          <p:cNvPr id="3" name="Content Placeholder 2"/>
          <p:cNvSpPr>
            <a:spLocks noGrp="1"/>
          </p:cNvSpPr>
          <p:nvPr>
            <p:ph idx="1"/>
          </p:nvPr>
        </p:nvSpPr>
        <p:spPr>
          <a:xfrm>
            <a:off x="677334" y="2160589"/>
            <a:ext cx="8596668" cy="3021011"/>
          </a:xfrm>
        </p:spPr>
        <p:txBody>
          <a:bodyPr/>
          <a:lstStyle/>
          <a:p>
            <a:r>
              <a:rPr lang="en-GB" sz="3200" dirty="0"/>
              <a:t>The National phonics screening check is a statutory assessment that was introduced in 2012 to all Year 1 pupils. It is a quick check of your child's phonics knowledge and their skills in applying that knowledge.</a:t>
            </a:r>
            <a:r>
              <a:rPr lang="en-GB" dirty="0"/>
              <a:t>  </a:t>
            </a:r>
          </a:p>
        </p:txBody>
      </p:sp>
    </p:spTree>
    <p:extLst>
      <p:ext uri="{BB962C8B-B14F-4D97-AF65-F5344CB8AC3E}">
        <p14:creationId xmlns:p14="http://schemas.microsoft.com/office/powerpoint/2010/main" val="369479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is it for?</a:t>
            </a:r>
          </a:p>
        </p:txBody>
      </p:sp>
      <p:sp>
        <p:nvSpPr>
          <p:cNvPr id="3" name="Content Placeholder 2"/>
          <p:cNvSpPr>
            <a:spLocks noGrp="1"/>
          </p:cNvSpPr>
          <p:nvPr>
            <p:ph idx="1"/>
          </p:nvPr>
        </p:nvSpPr>
        <p:spPr/>
        <p:txBody>
          <a:bodyPr vert="horz" lIns="91440" tIns="45720" rIns="91440" bIns="45720" rtlCol="0" anchor="t">
            <a:normAutofit/>
          </a:bodyPr>
          <a:lstStyle/>
          <a:p>
            <a:r>
              <a:rPr lang="en-GB" sz="3200" dirty="0"/>
              <a:t>All year 1 pupils, and some year 2 pupils, will take the phonics screening check in 2024 during the week beginning 10th June.</a:t>
            </a:r>
          </a:p>
        </p:txBody>
      </p:sp>
    </p:spTree>
    <p:extLst>
      <p:ext uri="{BB962C8B-B14F-4D97-AF65-F5344CB8AC3E}">
        <p14:creationId xmlns:p14="http://schemas.microsoft.com/office/powerpoint/2010/main" val="323748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in the phonics screening check?</a:t>
            </a:r>
          </a:p>
        </p:txBody>
      </p:sp>
      <p:sp>
        <p:nvSpPr>
          <p:cNvPr id="3" name="Content Placeholder 2"/>
          <p:cNvSpPr>
            <a:spLocks noGrp="1"/>
          </p:cNvSpPr>
          <p:nvPr>
            <p:ph idx="1"/>
          </p:nvPr>
        </p:nvSpPr>
        <p:spPr>
          <a:xfrm>
            <a:off x="677334" y="1484728"/>
            <a:ext cx="8873066" cy="4863063"/>
          </a:xfrm>
        </p:spPr>
        <p:txBody>
          <a:bodyPr>
            <a:normAutofit/>
          </a:bodyPr>
          <a:lstStyle/>
          <a:p>
            <a:r>
              <a:rPr lang="en-GB" sz="2400" dirty="0"/>
              <a:t> It comprises of a list of 40 words, some real and some  nonsense words (also known as Pseudo words). It will assess the phonics skills and knowledge your child was taught in Reception and Year 1. Your child will read one‐to-one with a teacher. (Either Mrs Heys or Miss Hughes)</a:t>
            </a:r>
          </a:p>
          <a:p>
            <a:r>
              <a:rPr lang="en-GB" sz="2400" dirty="0"/>
              <a:t>Your child will read up to 4 words per page and they will probably do the check in about 10‐15 minutes. </a:t>
            </a:r>
          </a:p>
          <a:p>
            <a:r>
              <a:rPr lang="en-GB" sz="2400" dirty="0"/>
              <a:t>They will be asked to ‘sound out’ a word and blend the sounds together. The check is very similar to tasks the children already complete during phonics lessons.</a:t>
            </a:r>
          </a:p>
        </p:txBody>
      </p:sp>
    </p:spTree>
    <p:extLst>
      <p:ext uri="{BB962C8B-B14F-4D97-AF65-F5344CB8AC3E}">
        <p14:creationId xmlns:p14="http://schemas.microsoft.com/office/powerpoint/2010/main" val="2543294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pseudo words and why are they included?</a:t>
            </a:r>
          </a:p>
        </p:txBody>
      </p:sp>
      <p:sp>
        <p:nvSpPr>
          <p:cNvPr id="3" name="Content Placeholder 2"/>
          <p:cNvSpPr>
            <a:spLocks noGrp="1"/>
          </p:cNvSpPr>
          <p:nvPr>
            <p:ph idx="1"/>
          </p:nvPr>
        </p:nvSpPr>
        <p:spPr>
          <a:xfrm>
            <a:off x="677334" y="1930401"/>
            <a:ext cx="8596668" cy="4655930"/>
          </a:xfrm>
        </p:spPr>
        <p:txBody>
          <a:bodyPr>
            <a:normAutofit/>
          </a:bodyPr>
          <a:lstStyle/>
          <a:p>
            <a:r>
              <a:rPr lang="en-GB" sz="2000" dirty="0"/>
              <a:t>These are words that are phonetically decodable but don’t make sense e.g. </a:t>
            </a:r>
            <a:r>
              <a:rPr lang="en-GB" sz="2000" dirty="0" err="1"/>
              <a:t>brip</a:t>
            </a:r>
            <a:r>
              <a:rPr lang="en-GB" sz="2000" dirty="0"/>
              <a:t>, </a:t>
            </a:r>
            <a:r>
              <a:rPr lang="en-GB" sz="2000" dirty="0" err="1"/>
              <a:t>snorb</a:t>
            </a:r>
            <a:r>
              <a:rPr lang="en-GB" sz="2000" dirty="0"/>
              <a:t>. These words are included in the check specifically to assess whether you child can decode a word using phonic skills and not their memory – by remembering whole words. </a:t>
            </a:r>
          </a:p>
          <a:p>
            <a:r>
              <a:rPr lang="en-GB" sz="2000" dirty="0"/>
              <a:t>The pseudo (nonsense) words will be shown to your child with a picture of an alien. The children will be asked what the aliens name is by reading the word. This will make the check a bit more fun and provides the children with a context for the nonsense word. </a:t>
            </a:r>
          </a:p>
          <a:p>
            <a:r>
              <a:rPr lang="en-GB" sz="2000" dirty="0"/>
              <a:t>Crucially it does not provide any clues, so your child has to be able to decode it. Children generally find nonsense amusing so they will probably enjoy reading these words.</a:t>
            </a:r>
          </a:p>
        </p:txBody>
      </p:sp>
      <p:pic>
        <p:nvPicPr>
          <p:cNvPr id="1026" name="Picture 2" descr="https://kipmcgrathashford.files.wordpress.com/2013/03/made-up-wor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4002" y="2644539"/>
            <a:ext cx="2639088" cy="394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99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469" y="796023"/>
            <a:ext cx="8596668" cy="3880773"/>
          </a:xfrm>
        </p:spPr>
        <p:txBody>
          <a:bodyPr/>
          <a:lstStyle/>
          <a:p>
            <a:r>
              <a:rPr lang="en-GB" sz="2400" dirty="0"/>
              <a:t>Here is are a couple of clips from the government training video that all teachers must watch before administrating the test. </a:t>
            </a:r>
          </a:p>
          <a:p>
            <a:r>
              <a:rPr lang="en-GB" sz="2400" dirty="0"/>
              <a:t>It will give you an idea of the test and what we are allowed to accept as answers.</a:t>
            </a:r>
          </a:p>
          <a:p>
            <a:endParaRPr lang="en-GB" dirty="0"/>
          </a:p>
          <a:p>
            <a:endParaRPr lang="en-GB" dirty="0"/>
          </a:p>
          <a:p>
            <a:r>
              <a:rPr lang="en-GB" dirty="0">
                <a:hlinkClick r:id="rId3"/>
              </a:rPr>
              <a:t>https://www.gov.uk/government/publications/phonics-screening-check-sample-materials-and-training-video</a:t>
            </a:r>
            <a:endParaRPr lang="en-GB" dirty="0"/>
          </a:p>
          <a:p>
            <a:endParaRPr lang="en-GB" dirty="0"/>
          </a:p>
        </p:txBody>
      </p:sp>
    </p:spTree>
    <p:extLst>
      <p:ext uri="{BB962C8B-B14F-4D97-AF65-F5344CB8AC3E}">
        <p14:creationId xmlns:p14="http://schemas.microsoft.com/office/powerpoint/2010/main" val="2577850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will the results from the screening be used?</a:t>
            </a:r>
          </a:p>
        </p:txBody>
      </p:sp>
      <p:sp>
        <p:nvSpPr>
          <p:cNvPr id="3" name="Content Placeholder 2"/>
          <p:cNvSpPr>
            <a:spLocks noGrp="1"/>
          </p:cNvSpPr>
          <p:nvPr>
            <p:ph idx="1"/>
          </p:nvPr>
        </p:nvSpPr>
        <p:spPr/>
        <p:txBody>
          <a:bodyPr>
            <a:normAutofit/>
          </a:bodyPr>
          <a:lstStyle/>
          <a:p>
            <a:r>
              <a:rPr lang="en-GB" sz="2400" dirty="0"/>
              <a:t>You will be informed of your child’s progress in phonics and how he or she has done in the screening check, towards the end of the summer term.   </a:t>
            </a:r>
          </a:p>
          <a:p>
            <a:r>
              <a:rPr lang="en-GB" sz="2400" dirty="0"/>
              <a:t>The screening check ensures that teachers understand which children need support with decoding. </a:t>
            </a:r>
          </a:p>
          <a:p>
            <a:r>
              <a:rPr lang="en-GB" altLang="en-US" sz="2400" dirty="0">
                <a:latin typeface="Comic Sans MS" panose="030F0702030302020204" pitchFamily="66" charset="0"/>
              </a:rPr>
              <a:t>	</a:t>
            </a:r>
            <a:r>
              <a:rPr lang="en-GB" altLang="en-US" sz="2400" dirty="0"/>
              <a:t>If your child’s score falls below the national standard they will re-take the Phonics Screening Check in year 2. </a:t>
            </a:r>
            <a:endParaRPr lang="en-GB" sz="2400" dirty="0"/>
          </a:p>
        </p:txBody>
      </p:sp>
    </p:spTree>
    <p:extLst>
      <p:ext uri="{BB962C8B-B14F-4D97-AF65-F5344CB8AC3E}">
        <p14:creationId xmlns:p14="http://schemas.microsoft.com/office/powerpoint/2010/main" val="42365105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CBBFCE04EE9D489F8387A16526AA0A" ma:contentTypeVersion="15" ma:contentTypeDescription="Create a new document." ma:contentTypeScope="" ma:versionID="37875d13ddb796301dfd206ee7849022">
  <xsd:schema xmlns:xsd="http://www.w3.org/2001/XMLSchema" xmlns:xs="http://www.w3.org/2001/XMLSchema" xmlns:p="http://schemas.microsoft.com/office/2006/metadata/properties" xmlns:ns2="7ce3fd03-5152-4096-8561-2c7d7ef2173a" xmlns:ns3="c3b73741-4856-41ca-8782-7297b45052a9" targetNamespace="http://schemas.microsoft.com/office/2006/metadata/properties" ma:root="true" ma:fieldsID="ff57d208244d17555b56eab80cc0ca28" ns2:_="" ns3:_="">
    <xsd:import namespace="7ce3fd03-5152-4096-8561-2c7d7ef2173a"/>
    <xsd:import namespace="c3b73741-4856-41ca-8782-7297b45052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3fd03-5152-4096-8561-2c7d7ef217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0f4727d-4fde-4271-ba37-3dabd2fb70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b73741-4856-41ca-8782-7297b45052a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ac9e1ac-7c7a-4846-9340-479496eb28dc}" ma:internalName="TaxCatchAll" ma:showField="CatchAllData" ma:web="c3b73741-4856-41ca-8782-7297b45052a9">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ce3fd03-5152-4096-8561-2c7d7ef2173a">
      <Terms xmlns="http://schemas.microsoft.com/office/infopath/2007/PartnerControls"/>
    </lcf76f155ced4ddcb4097134ff3c332f>
    <TaxCatchAll xmlns="c3b73741-4856-41ca-8782-7297b45052a9" xsi:nil="true"/>
  </documentManagement>
</p:properties>
</file>

<file path=customXml/itemProps1.xml><?xml version="1.0" encoding="utf-8"?>
<ds:datastoreItem xmlns:ds="http://schemas.openxmlformats.org/officeDocument/2006/customXml" ds:itemID="{2962D0E1-7933-4AD5-A04D-023745665F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3fd03-5152-4096-8561-2c7d7ef2173a"/>
    <ds:schemaRef ds:uri="c3b73741-4856-41ca-8782-7297b45052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4C7E88-5471-4D24-AAAD-DD7FE403B508}">
  <ds:schemaRefs>
    <ds:schemaRef ds:uri="http://schemas.microsoft.com/sharepoint/v3/contenttype/forms"/>
  </ds:schemaRefs>
</ds:datastoreItem>
</file>

<file path=customXml/itemProps3.xml><?xml version="1.0" encoding="utf-8"?>
<ds:datastoreItem xmlns:ds="http://schemas.openxmlformats.org/officeDocument/2006/customXml" ds:itemID="{EF4F38CC-D903-4FCF-8719-EB24EA0ABAB0}">
  <ds:schemaRefs>
    <ds:schemaRef ds:uri="http://schemas.microsoft.com/office/2006/metadata/properties"/>
    <ds:schemaRef ds:uri="http://schemas.microsoft.com/office/infopath/2007/PartnerControls"/>
    <ds:schemaRef ds:uri="7ce3fd03-5152-4096-8561-2c7d7ef2173a"/>
    <ds:schemaRef ds:uri="c3b73741-4856-41ca-8782-7297b45052a9"/>
  </ds:schemaRefs>
</ds:datastoreItem>
</file>

<file path=docProps/app.xml><?xml version="1.0" encoding="utf-8"?>
<Properties xmlns="http://schemas.openxmlformats.org/officeDocument/2006/extended-properties" xmlns:vt="http://schemas.openxmlformats.org/officeDocument/2006/docPropsVTypes">
  <Template>Facet</Template>
  <TotalTime>239</TotalTime>
  <Words>941</Words>
  <Application>Microsoft Office PowerPoint</Application>
  <PresentationFormat>Widescreen</PresentationFormat>
  <Paragraphs>70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Phonics Screening Check</vt:lpstr>
      <vt:lpstr>What is Phonics?</vt:lpstr>
      <vt:lpstr>Why Phonics?</vt:lpstr>
      <vt:lpstr>What is the phonics screening check?</vt:lpstr>
      <vt:lpstr>Who is it for?</vt:lpstr>
      <vt:lpstr>What is in the phonics screening check?</vt:lpstr>
      <vt:lpstr>What are pseudo words and why are they included?</vt:lpstr>
      <vt:lpstr>PowerPoint Presentation</vt:lpstr>
      <vt:lpstr>How will the results from the screening be used?</vt:lpstr>
      <vt:lpstr>How can you help your child?</vt:lpstr>
      <vt:lpstr>PowerPoint Presentation</vt:lpstr>
      <vt:lpstr>Resources you can use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Screening Test</dc:title>
  <dc:creator>Kate Johnson</dc:creator>
  <cp:lastModifiedBy>K Heys</cp:lastModifiedBy>
  <cp:revision>41</cp:revision>
  <cp:lastPrinted>2018-04-23T21:17:12Z</cp:lastPrinted>
  <dcterms:created xsi:type="dcterms:W3CDTF">2016-04-08T13:22:46Z</dcterms:created>
  <dcterms:modified xsi:type="dcterms:W3CDTF">2024-04-23T13:26:37Z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0x01010033CBBFCE04EE9D489F8387A16526AA0A</vt:lpwstr>
  </property>
  <property fmtid="{D5CDD505-2E9C-101B-9397-08002B2CF9AE}" pid="3" name="Order">
    <vt:r8>5585600</vt:r8>
  </property>
  <property fmtid="{D5CDD505-2E9C-101B-9397-08002B2CF9AE}" pid="4" name="MediaServiceImageTags">
    <vt:lpwstr/>
  </property>
</Properties>
</file>